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830D1A-EFB6-47A9-A46E-5C803E225757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5BC89-8B9D-4690-B6F2-09297627CF6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5BC89-8B9D-4690-B6F2-09297627CF61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britannica.com/topic/Cornwallis-Cod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Kolkat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761999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Warren Hastings</a:t>
            </a:r>
            <a:endParaRPr lang="en-US" sz="3600" dirty="0">
              <a:solidFill>
                <a:schemeClr val="accent6">
                  <a:lumMod val="75000"/>
                </a:schemeClr>
              </a:solidFill>
              <a:latin typeface="Candar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990600"/>
            <a:ext cx="8229600" cy="548640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v"/>
            </a:pPr>
            <a:endParaRPr lang="en-US" sz="2800" dirty="0" smtClean="0">
              <a:solidFill>
                <a:schemeClr val="tx1"/>
              </a:solidFill>
              <a:latin typeface="Candara" pitchFamily="34" charset="0"/>
            </a:endParaRPr>
          </a:p>
          <a:p>
            <a:pPr algn="just">
              <a:buFont typeface="Wingdings" pitchFamily="2" charset="2"/>
              <a:buChar char="v"/>
            </a:pPr>
            <a:endParaRPr lang="en-US" sz="2800" dirty="0" smtClean="0">
              <a:solidFill>
                <a:schemeClr val="tx1"/>
              </a:solidFill>
              <a:latin typeface="Candara" pitchFamily="34" charset="0"/>
            </a:endParaRPr>
          </a:p>
          <a:p>
            <a:pPr algn="just">
              <a:buFont typeface="Wingdings" pitchFamily="2" charset="2"/>
              <a:buChar char="v"/>
            </a:pPr>
            <a:endParaRPr lang="en-US" sz="2800" dirty="0" smtClean="0">
              <a:solidFill>
                <a:schemeClr val="tx1"/>
              </a:solidFill>
              <a:latin typeface="Candara" pitchFamily="34" charset="0"/>
            </a:endParaRPr>
          </a:p>
          <a:p>
            <a:pPr algn="just">
              <a:buFont typeface="Wingdings" pitchFamily="2" charset="2"/>
              <a:buChar char="v"/>
            </a:pPr>
            <a:endParaRPr lang="en-US" sz="2800" dirty="0" smtClean="0">
              <a:solidFill>
                <a:schemeClr val="tx1"/>
              </a:solidFill>
              <a:latin typeface="Candara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latin typeface="Candara" pitchFamily="34" charset="0"/>
              </a:rPr>
              <a:t>Warren Hastings was the first governor-general of British India, from 1773 to 1785. </a:t>
            </a:r>
          </a:p>
          <a:p>
            <a:pPr algn="just"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</a:rPr>
              <a:t>Lord North's Regulating Act of 1773 placed India under three presidencies, with one governor-general, a position held by Hastings from 1774 to 1784, assisted by a newly created council of five.</a:t>
            </a:r>
            <a:endParaRPr lang="en-US" sz="2800" dirty="0" smtClean="0">
              <a:solidFill>
                <a:schemeClr val="tx1"/>
              </a:solidFill>
              <a:latin typeface="Candara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latin typeface="Candara" pitchFamily="34" charset="0"/>
              </a:rPr>
              <a:t>He was famously impeached in 1787 for corruption, and acquitted in 1795.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0"/>
            <a:ext cx="2438400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8229600" cy="460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Goudy Old Style" pitchFamily="18" charset="0"/>
              </a:rPr>
              <a:t>The Government became free from the problem of fixation of revenue every year. 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Goudy Old Style" pitchFamily="18" charset="0"/>
              </a:rPr>
              <a:t>The state secured a stable and fixed income from the people. 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Goudy Old Style" pitchFamily="18" charset="0"/>
              </a:rPr>
              <a:t>In case the </a:t>
            </a:r>
            <a:r>
              <a:rPr lang="en-US" sz="2800" dirty="0" err="1" smtClean="0">
                <a:latin typeface="Goudy Old Style" pitchFamily="18" charset="0"/>
              </a:rPr>
              <a:t>Zamindars</a:t>
            </a:r>
            <a:r>
              <a:rPr lang="en-US" sz="2800" dirty="0" smtClean="0">
                <a:latin typeface="Goudy Old Style" pitchFamily="18" charset="0"/>
              </a:rPr>
              <a:t> did not pay the revenue, the loss was made good by selling a portion of the land of the </a:t>
            </a:r>
            <a:r>
              <a:rPr lang="en-US" sz="2800" dirty="0" err="1" smtClean="0">
                <a:latin typeface="Goudy Old Style" pitchFamily="18" charset="0"/>
              </a:rPr>
              <a:t>Zamindars</a:t>
            </a:r>
            <a:r>
              <a:rPr lang="en-US" dirty="0" smtClean="0">
                <a:latin typeface="Goudy Old Style" pitchFamily="18" charset="0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Goudy Old Style" pitchFamily="18" charset="0"/>
              </a:rPr>
              <a:t>The </a:t>
            </a:r>
            <a:r>
              <a:rPr lang="en-US" dirty="0" err="1" smtClean="0">
                <a:latin typeface="Goudy Old Style" pitchFamily="18" charset="0"/>
              </a:rPr>
              <a:t>Zamindars</a:t>
            </a:r>
            <a:r>
              <a:rPr lang="en-US" dirty="0" smtClean="0">
                <a:latin typeface="Goudy Old Style" pitchFamily="18" charset="0"/>
              </a:rPr>
              <a:t> took great interest to increase the production of their lands.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Goudy Old Style" pitchFamily="18" charset="0"/>
              </a:rPr>
              <a:t>New areas of land were brought under cultivation and the </a:t>
            </a:r>
            <a:r>
              <a:rPr lang="en-US" dirty="0" err="1" smtClean="0">
                <a:latin typeface="Goudy Old Style" pitchFamily="18" charset="0"/>
              </a:rPr>
              <a:t>Zamindars</a:t>
            </a:r>
            <a:r>
              <a:rPr lang="en-US" dirty="0" smtClean="0">
                <a:latin typeface="Goudy Old Style" pitchFamily="18" charset="0"/>
              </a:rPr>
              <a:t> also introduced new methods of cultivation like use of manure, rotation of crops etc</a:t>
            </a:r>
            <a:endParaRPr lang="en-US" dirty="0">
              <a:latin typeface="Goudy Old Style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  <a:latin typeface="Cambria Math" pitchFamily="18" charset="0"/>
                <a:ea typeface="Cambria Math" pitchFamily="18" charset="0"/>
              </a:rPr>
              <a:t>				Lord Wellesley</a:t>
            </a:r>
            <a:br>
              <a:rPr lang="en-US" dirty="0" smtClean="0">
                <a:solidFill>
                  <a:schemeClr val="accent1"/>
                </a:solidFill>
                <a:latin typeface="Cambria Math" pitchFamily="18" charset="0"/>
                <a:ea typeface="Cambria Math" pitchFamily="18" charset="0"/>
              </a:rPr>
            </a:br>
            <a:r>
              <a:rPr lang="en-US" dirty="0" smtClean="0">
                <a:solidFill>
                  <a:schemeClr val="accent1"/>
                </a:solidFill>
                <a:latin typeface="Cambria Math" pitchFamily="18" charset="0"/>
                <a:ea typeface="Cambria Math" pitchFamily="18" charset="0"/>
              </a:rPr>
              <a:t>				</a:t>
            </a:r>
            <a:r>
              <a:rPr lang="en-US" dirty="0" smtClean="0"/>
              <a:t>1798 </a:t>
            </a:r>
            <a:r>
              <a:rPr lang="en-US" dirty="0" smtClean="0"/>
              <a:t>to 1805</a:t>
            </a:r>
            <a:endParaRPr lang="en-US" dirty="0">
              <a:solidFill>
                <a:schemeClr val="accent1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534400" cy="5486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Introduction</a:t>
            </a:r>
          </a:p>
          <a:p>
            <a:pPr>
              <a:buNone/>
            </a:pPr>
            <a:endParaRPr lang="en-US" b="1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US" b="1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US" b="1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US" b="1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US" b="1" dirty="0" smtClean="0">
              <a:latin typeface="Cambria Math" pitchFamily="18" charset="0"/>
              <a:ea typeface="Cambria Math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At the age of thirty-seven he was appointed Governor General on 18 May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1798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His term of office for seven years introduced an important phase in the development of British power in India </a:t>
            </a:r>
            <a:endParaRPr lang="en-US" sz="28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His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policy allowed him to remove all kinds of French influence from India and to make the British the paramount power of the subcontinent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He succeeded in his job by implementing wars as well as by peaceful </a:t>
            </a:r>
            <a:r>
              <a:rPr lang="en-US" sz="2800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annexations (Subsidiary Alliances)</a:t>
            </a:r>
            <a:endParaRPr lang="en-US" sz="2800" b="1" dirty="0">
              <a:solidFill>
                <a:srgbClr val="00B050"/>
              </a:soli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0"/>
            <a:ext cx="2876005" cy="3531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Subsidiary </a:t>
            </a:r>
            <a:r>
              <a:rPr lang="en-US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Alliances</a:t>
            </a:r>
          </a:p>
          <a:p>
            <a:pPr algn="just">
              <a:buNone/>
            </a:pPr>
            <a:r>
              <a:rPr lang="en-US" sz="2800" b="1" dirty="0" smtClean="0">
                <a:latin typeface="Cambria Math" pitchFamily="18" charset="0"/>
                <a:ea typeface="Cambria Math" pitchFamily="18" charset="0"/>
              </a:rPr>
              <a:t>Nature of the alliance</a:t>
            </a:r>
          </a:p>
          <a:p>
            <a:pPr marL="514350" indent="-514350" algn="just">
              <a:buAutoNum type="arabicPeriod"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The nature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of this alliance, Indian rulers were not allowed to have their independent armed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force</a:t>
            </a:r>
          </a:p>
          <a:p>
            <a:pPr marL="514350" indent="-514350" algn="just">
              <a:buNone/>
            </a:pPr>
            <a:endParaRPr lang="en-US" sz="2800" dirty="0" smtClean="0">
              <a:solidFill>
                <a:schemeClr val="accent2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  <a:p>
            <a:pPr marL="514350" indent="-514350" algn="just">
              <a:buNone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2.   Instead they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were to be protected by the company, but had to pay for the 'subsidiary forces' that the company was supposed to maintain for the purpose of this protection. </a:t>
            </a:r>
            <a:endParaRPr lang="en-US" sz="2800" dirty="0" smtClean="0">
              <a:solidFill>
                <a:schemeClr val="accent6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  <a:p>
            <a:pPr marL="514350" indent="-514350" algn="just">
              <a:buNone/>
            </a:pPr>
            <a:endParaRPr lang="en-US" sz="2800" dirty="0" smtClean="0">
              <a:solidFill>
                <a:schemeClr val="accent6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  <a:p>
            <a:pPr marL="514350" indent="-514350" algn="just">
              <a:buNone/>
            </a:pPr>
            <a:r>
              <a:rPr lang="en-US" sz="2800" dirty="0" smtClean="0">
                <a:solidFill>
                  <a:schemeClr val="accent4"/>
                </a:solidFill>
                <a:latin typeface="Cambria Math" pitchFamily="18" charset="0"/>
                <a:ea typeface="Cambria Math" pitchFamily="18" charset="0"/>
              </a:rPr>
              <a:t>3.  If </a:t>
            </a:r>
            <a:r>
              <a:rPr lang="en-US" sz="2800" dirty="0" smtClean="0">
                <a:solidFill>
                  <a:schemeClr val="accent4"/>
                </a:solidFill>
                <a:latin typeface="Cambria Math" pitchFamily="18" charset="0"/>
                <a:ea typeface="Cambria Math" pitchFamily="18" charset="0"/>
              </a:rPr>
              <a:t>the Indian rulers failed to make the payment, then part of their territory was taken away as penalty</a:t>
            </a:r>
            <a:endParaRPr lang="en-US" sz="2800" dirty="0" smtClean="0">
              <a:solidFill>
                <a:schemeClr val="accent4"/>
              </a:solidFill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763000" cy="6019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000" b="1" dirty="0" smtClean="0">
                <a:latin typeface="Cambria Math" pitchFamily="18" charset="0"/>
                <a:ea typeface="Cambria Math" pitchFamily="18" charset="0"/>
              </a:rPr>
              <a:t>The main principles of a subsidiary alliance were:</a:t>
            </a:r>
          </a:p>
          <a:p>
            <a:pPr marL="514350" indent="-514350" algn="just">
              <a:buAutoNum type="arabicPlain"/>
            </a:pPr>
            <a:r>
              <a:rPr lang="en-US" sz="3000" dirty="0" smtClean="0">
                <a:solidFill>
                  <a:schemeClr val="accent4"/>
                </a:solidFill>
                <a:latin typeface="Cambria Math" pitchFamily="18" charset="0"/>
                <a:ea typeface="Cambria Math" pitchFamily="18" charset="0"/>
              </a:rPr>
              <a:t>An </a:t>
            </a:r>
            <a:r>
              <a:rPr lang="en-US" sz="3000" dirty="0" smtClean="0">
                <a:solidFill>
                  <a:schemeClr val="accent4"/>
                </a:solidFill>
                <a:latin typeface="Cambria Math" pitchFamily="18" charset="0"/>
                <a:ea typeface="Cambria Math" pitchFamily="18" charset="0"/>
              </a:rPr>
              <a:t>Indian ruler entering into a subsidiary alliance with the British had to accept British forces within his territory and also agreed to pay for their </a:t>
            </a:r>
            <a:r>
              <a:rPr lang="en-US" sz="3000" dirty="0" smtClean="0">
                <a:solidFill>
                  <a:schemeClr val="accent4"/>
                </a:solidFill>
                <a:latin typeface="Cambria Math" pitchFamily="18" charset="0"/>
                <a:ea typeface="Cambria Math" pitchFamily="18" charset="0"/>
              </a:rPr>
              <a:t>maintenance.</a:t>
            </a:r>
          </a:p>
          <a:p>
            <a:pPr marL="514350" indent="-514350" algn="just">
              <a:buAutoNum type="arabicPlain"/>
            </a:pPr>
            <a:r>
              <a:rPr lang="en-US" sz="3000" dirty="0" smtClean="0">
                <a:solidFill>
                  <a:schemeClr val="accent2"/>
                </a:solidFill>
                <a:latin typeface="Cambria Math" pitchFamily="18" charset="0"/>
                <a:ea typeface="Cambria Math" pitchFamily="18" charset="0"/>
              </a:rPr>
              <a:t>The </a:t>
            </a:r>
            <a:r>
              <a:rPr lang="en-US" sz="3000" dirty="0" smtClean="0">
                <a:solidFill>
                  <a:schemeClr val="accent2"/>
                </a:solidFill>
                <a:latin typeface="Cambria Math" pitchFamily="18" charset="0"/>
                <a:ea typeface="Cambria Math" pitchFamily="18" charset="0"/>
              </a:rPr>
              <a:t>ruler would accept a British Resident in his </a:t>
            </a:r>
            <a:r>
              <a:rPr lang="en-US" sz="3000" dirty="0" smtClean="0">
                <a:solidFill>
                  <a:schemeClr val="accent2"/>
                </a:solidFill>
                <a:latin typeface="Cambria Math" pitchFamily="18" charset="0"/>
                <a:ea typeface="Cambria Math" pitchFamily="18" charset="0"/>
              </a:rPr>
              <a:t>state.</a:t>
            </a:r>
          </a:p>
          <a:p>
            <a:pPr marL="514350" indent="-514350" algn="just">
              <a:buAutoNum type="arabicPlain"/>
            </a:pPr>
            <a:r>
              <a:rPr lang="en-US" sz="3000" dirty="0" smtClean="0">
                <a:solidFill>
                  <a:srgbClr val="00B0F0"/>
                </a:solidFill>
                <a:latin typeface="Cambria Math" pitchFamily="18" charset="0"/>
                <a:ea typeface="Cambria Math" pitchFamily="18" charset="0"/>
              </a:rPr>
              <a:t>An </a:t>
            </a:r>
            <a:r>
              <a:rPr lang="en-US" sz="3000" dirty="0" smtClean="0">
                <a:solidFill>
                  <a:srgbClr val="00B0F0"/>
                </a:solidFill>
                <a:latin typeface="Cambria Math" pitchFamily="18" charset="0"/>
                <a:ea typeface="Cambria Math" pitchFamily="18" charset="0"/>
              </a:rPr>
              <a:t>Indian ruler who entered into a subsidiary alliance would not enter into any further alliance with any other power, nor would he declare war against any power without the permission of the </a:t>
            </a:r>
            <a:r>
              <a:rPr lang="en-US" sz="3000" dirty="0" smtClean="0">
                <a:solidFill>
                  <a:srgbClr val="00B0F0"/>
                </a:solidFill>
                <a:latin typeface="Cambria Math" pitchFamily="18" charset="0"/>
                <a:ea typeface="Cambria Math" pitchFamily="18" charset="0"/>
              </a:rPr>
              <a:t>British.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458200" cy="6172200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AutoNum type="arabicPeriod" startAt="5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The ruler would not employ any Europeans other than the British, and if he were already doing so, he would dismiss them </a:t>
            </a:r>
            <a:endParaRPr lang="en-US" sz="2800" dirty="0" smtClean="0">
              <a:solidFill>
                <a:schemeClr val="accent6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  <a:p>
            <a:pPr marL="514350" indent="-514350" algn="just">
              <a:buAutoNum type="arabicPeriod" startAt="5"/>
            </a:pPr>
            <a:endParaRPr lang="en-US" sz="2800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 algn="just">
              <a:buAutoNum type="arabicPeriod" startAt="5"/>
            </a:pP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In 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case of a conflict with any other state, he would agree the resolution decided upon by the British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.</a:t>
            </a:r>
          </a:p>
          <a:p>
            <a:pPr marL="514350" indent="-514350" algn="just">
              <a:buNone/>
            </a:pPr>
            <a:endParaRPr lang="en-US" sz="2800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 algn="just">
              <a:buNone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 Math" pitchFamily="18" charset="0"/>
                <a:ea typeface="Cambria Math" pitchFamily="18" charset="0"/>
              </a:rPr>
              <a:t>7. The 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 Math" pitchFamily="18" charset="0"/>
                <a:ea typeface="Cambria Math" pitchFamily="18" charset="0"/>
              </a:rPr>
              <a:t>ruler would acknowledge the East India Company as the paramount power in India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 Math" pitchFamily="18" charset="0"/>
                <a:ea typeface="Cambria Math" pitchFamily="18" charset="0"/>
              </a:rPr>
              <a:t>.</a:t>
            </a:r>
          </a:p>
          <a:p>
            <a:pPr marL="514350" indent="-514350" algn="just">
              <a:buNone/>
            </a:pPr>
            <a:endParaRPr lang="en-US" sz="2800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 algn="just">
              <a:buNone/>
            </a:pPr>
            <a:r>
              <a:rPr lang="en-US" sz="2800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8. In </a:t>
            </a:r>
            <a:r>
              <a:rPr lang="en-US" sz="2800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return for the ruler accepting its conditions, the Company undertook to protect the state from external dangers and internal disorde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rs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.</a:t>
            </a:r>
          </a:p>
          <a:p>
            <a:pPr marL="514350" indent="-514350" algn="just">
              <a:buNone/>
            </a:pPr>
            <a:endParaRPr lang="en-US" sz="2800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 algn="just">
              <a:buNone/>
            </a:pPr>
            <a:r>
              <a:rPr lang="en-US" sz="2800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</a:rPr>
              <a:t>9. If </a:t>
            </a:r>
            <a:r>
              <a:rPr lang="en-US" sz="2800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</a:rPr>
              <a:t>the Indian rulers failed to make the payments required by the alliance, then part of their territory was to be taken away as a penalty.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8229600" cy="460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305800" cy="61722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800" dirty="0" smtClean="0">
                <a:solidFill>
                  <a:schemeClr val="accent3"/>
                </a:solidFill>
              </a:rPr>
              <a:t>Impact of  the Policy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Cambria Math" pitchFamily="18" charset="0"/>
                <a:ea typeface="Cambria Math" pitchFamily="18" charset="0"/>
              </a:rPr>
              <a:t>Under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this doctrine, Indian rulers under British protection surrendered the control of their foreign affairs to the British. </a:t>
            </a:r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Cambria Math" pitchFamily="18" charset="0"/>
                <a:ea typeface="Cambria Math" pitchFamily="18" charset="0"/>
              </a:rPr>
              <a:t>Most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disbanded their native armies, instead maintaining British troops within their states to protect them from attack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..</a:t>
            </a:r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US" dirty="0" smtClean="0">
                <a:latin typeface="Cambria Math" pitchFamily="18" charset="0"/>
                <a:ea typeface="Cambria Math" pitchFamily="18" charset="0"/>
              </a:rPr>
              <a:t>3. 	    The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Nizam of Hyderabad was the first to enter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     	into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such an alliance. </a:t>
            </a:r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>
              <a:buAutoNum type="arabicPeriod" startAt="4"/>
            </a:pPr>
            <a:r>
              <a:rPr lang="en-US" dirty="0" smtClean="0">
                <a:latin typeface="Cambria Math" pitchFamily="18" charset="0"/>
                <a:ea typeface="Cambria Math" pitchFamily="18" charset="0"/>
              </a:rPr>
              <a:t>Tipu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Sultan of Mysore refused to do so, but after the British victory in the Fourth Anglo-Mysore War, Mysore was forced to become a subsidiary state. </a:t>
            </a:r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>
              <a:buAutoNum type="arabicPeriod" startAt="4"/>
            </a:pPr>
            <a:r>
              <a:rPr lang="en-US" dirty="0" smtClean="0">
                <a:latin typeface="Cambria Math" pitchFamily="18" charset="0"/>
                <a:ea typeface="Cambria Math" pitchFamily="18" charset="0"/>
              </a:rPr>
              <a:t>The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Nawab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of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Awadh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was the next to accept the Subsidiary Alliance, in 1801. </a:t>
            </a:r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pPr marL="514350" indent="-514350">
              <a:buAutoNum type="arabicPeriod" startAt="4"/>
            </a:pPr>
            <a:r>
              <a:rPr lang="en-US" dirty="0" smtClean="0">
                <a:latin typeface="Cambria Math" pitchFamily="18" charset="0"/>
                <a:ea typeface="Cambria Math" pitchFamily="18" charset="0"/>
              </a:rPr>
              <a:t>After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the Third Anglo-Maratha War, the Maratha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ruler Baji Rao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II also accepted a subsidiary alliance.</a:t>
            </a:r>
          </a:p>
          <a:p>
            <a:pPr>
              <a:buNone/>
            </a:pPr>
            <a:endParaRPr lang="en-US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Timeline of British-Indian subsidiary alliances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1798 </a:t>
            </a:r>
            <a:r>
              <a:rPr lang="en-US" dirty="0" smtClean="0"/>
              <a:t>- Hyderabad</a:t>
            </a:r>
          </a:p>
          <a:p>
            <a:r>
              <a:rPr lang="en-US" dirty="0" smtClean="0"/>
              <a:t>1799 - Mysore</a:t>
            </a:r>
          </a:p>
          <a:p>
            <a:r>
              <a:rPr lang="en-US" dirty="0" smtClean="0"/>
              <a:t>1799 - Tanjore</a:t>
            </a:r>
          </a:p>
          <a:p>
            <a:r>
              <a:rPr lang="en-US" dirty="0" smtClean="0"/>
              <a:t>1801 - </a:t>
            </a:r>
            <a:r>
              <a:rPr lang="en-US" dirty="0" err="1" smtClean="0"/>
              <a:t>Awadh</a:t>
            </a:r>
            <a:endParaRPr lang="en-US" dirty="0" smtClean="0"/>
          </a:p>
          <a:p>
            <a:r>
              <a:rPr lang="en-US" dirty="0" smtClean="0"/>
              <a:t>1802 - </a:t>
            </a:r>
            <a:r>
              <a:rPr lang="en-US" dirty="0" err="1" smtClean="0"/>
              <a:t>Peshwa</a:t>
            </a:r>
            <a:endParaRPr lang="en-US" dirty="0" smtClean="0"/>
          </a:p>
          <a:p>
            <a:r>
              <a:rPr lang="en-US" dirty="0" smtClean="0"/>
              <a:t>1803 - </a:t>
            </a:r>
            <a:r>
              <a:rPr lang="en-US" dirty="0" err="1" smtClean="0"/>
              <a:t>Scindia</a:t>
            </a:r>
            <a:endParaRPr lang="en-US" dirty="0" smtClean="0"/>
          </a:p>
          <a:p>
            <a:r>
              <a:rPr lang="en-US" dirty="0" smtClean="0"/>
              <a:t>1803 - </a:t>
            </a:r>
            <a:r>
              <a:rPr lang="en-US" dirty="0" err="1" smtClean="0"/>
              <a:t>Gaekwad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09600"/>
            <a:ext cx="8534400" cy="5943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  <a:latin typeface="Century Schoolbook" pitchFamily="18" charset="0"/>
              </a:rPr>
              <a:t>Hastings and East India </a:t>
            </a:r>
            <a:r>
              <a:rPr lang="en-US" dirty="0" smtClean="0">
                <a:solidFill>
                  <a:srgbClr val="7030A0"/>
                </a:solidFill>
                <a:latin typeface="Century Schoolbook" pitchFamily="18" charset="0"/>
              </a:rPr>
              <a:t>Company</a:t>
            </a:r>
          </a:p>
          <a:p>
            <a:pPr>
              <a:buNone/>
            </a:pPr>
            <a:endParaRPr lang="en-US" dirty="0" smtClean="0">
              <a:solidFill>
                <a:srgbClr val="7030A0"/>
              </a:solidFill>
              <a:latin typeface="Century Schoolbook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Century Schoolbook" pitchFamily="18" charset="0"/>
              </a:rPr>
              <a:t>In 1757 he was made the British Resident (administrative in charge) of </a:t>
            </a:r>
            <a:r>
              <a:rPr lang="en-US" dirty="0" err="1" smtClean="0">
                <a:latin typeface="Century Schoolbook" pitchFamily="18" charset="0"/>
              </a:rPr>
              <a:t>Murshidabad</a:t>
            </a:r>
            <a:endParaRPr lang="en-US" dirty="0" smtClean="0">
              <a:latin typeface="Century Schoolbook" pitchFamily="18" charset="0"/>
            </a:endParaRPr>
          </a:p>
          <a:p>
            <a:pPr>
              <a:buNone/>
            </a:pPr>
            <a:endParaRPr lang="en-US" dirty="0" smtClean="0">
              <a:latin typeface="Century Schoolbook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Century Schoolbook" pitchFamily="18" charset="0"/>
              </a:rPr>
              <a:t>In 1769 appointed as a member of the Madras council  </a:t>
            </a:r>
            <a:endParaRPr lang="en-US" dirty="0" smtClean="0">
              <a:latin typeface="Century Schoolbook" pitchFamily="18" charset="0"/>
            </a:endParaRPr>
          </a:p>
          <a:p>
            <a:pPr>
              <a:buNone/>
            </a:pPr>
            <a:endParaRPr lang="en-US" dirty="0" smtClean="0">
              <a:latin typeface="Century Schoolbook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Century Schoolbook" pitchFamily="18" charset="0"/>
              </a:rPr>
              <a:t> Made  as governor of Bengal in 1772. </a:t>
            </a:r>
            <a:endParaRPr lang="en-US" dirty="0" smtClean="0">
              <a:latin typeface="Century Schoolbook" pitchFamily="18" charset="0"/>
            </a:endParaRPr>
          </a:p>
          <a:p>
            <a:pPr>
              <a:buNone/>
            </a:pPr>
            <a:endParaRPr lang="en-US" dirty="0" smtClean="0">
              <a:latin typeface="Century Schoolbook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Century Schoolbook" pitchFamily="18" charset="0"/>
              </a:rPr>
              <a:t>In 1773, he was appointed the first Governor-General of India.</a:t>
            </a:r>
            <a:endParaRPr lang="en-US" dirty="0">
              <a:solidFill>
                <a:srgbClr val="7030A0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8153400" cy="6019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00B050"/>
                </a:solidFill>
                <a:latin typeface="Candara" pitchFamily="34" charset="0"/>
              </a:rPr>
              <a:t>Warren Hastings's Governorship</a:t>
            </a:r>
          </a:p>
          <a:p>
            <a:pPr algn="just">
              <a:buFont typeface="Courier New" pitchFamily="49" charset="0"/>
              <a:buChar char="o"/>
            </a:pPr>
            <a:r>
              <a:rPr lang="en-US" sz="2400" dirty="0" smtClean="0">
                <a:latin typeface="Candara" pitchFamily="34" charset="0"/>
              </a:rPr>
              <a:t>New set of Laws was framed for the administering the people of India.</a:t>
            </a:r>
          </a:p>
          <a:p>
            <a:pPr algn="just">
              <a:buFont typeface="Courier New" pitchFamily="49" charset="0"/>
              <a:buChar char="o"/>
            </a:pPr>
            <a:r>
              <a:rPr lang="en-US" sz="2400" dirty="0" smtClean="0">
                <a:latin typeface="Candara" pitchFamily="34" charset="0"/>
              </a:rPr>
              <a:t>In 1784 Hastings supported the foundation of the Bengal </a:t>
            </a:r>
            <a:r>
              <a:rPr lang="en-US" sz="2400" dirty="0" err="1" smtClean="0">
                <a:latin typeface="Candara" pitchFamily="34" charset="0"/>
              </a:rPr>
              <a:t>Asiatik</a:t>
            </a:r>
            <a:r>
              <a:rPr lang="en-US" sz="2400" dirty="0" smtClean="0">
                <a:latin typeface="Candara" pitchFamily="34" charset="0"/>
              </a:rPr>
              <a:t> Society by the </a:t>
            </a:r>
            <a:r>
              <a:rPr lang="en-US" sz="2400" dirty="0" err="1" smtClean="0">
                <a:latin typeface="Candara" pitchFamily="34" charset="0"/>
              </a:rPr>
              <a:t>Orientalist</a:t>
            </a:r>
            <a:r>
              <a:rPr lang="en-US" sz="2400" dirty="0" smtClean="0">
                <a:latin typeface="Candara" pitchFamily="34" charset="0"/>
              </a:rPr>
              <a:t> Scholar William Jones.</a:t>
            </a:r>
          </a:p>
          <a:p>
            <a:pPr algn="just">
              <a:buFont typeface="Courier New" pitchFamily="49" charset="0"/>
              <a:buChar char="o"/>
            </a:pPr>
            <a:r>
              <a:rPr lang="en-US" sz="2400" dirty="0" smtClean="0"/>
              <a:t>In 1781, Hastings founded Madrasa '</a:t>
            </a:r>
            <a:r>
              <a:rPr lang="en-US" sz="2400" dirty="0" err="1" smtClean="0"/>
              <a:t>Aliya</a:t>
            </a:r>
            <a:r>
              <a:rPr lang="en-US" sz="2400" dirty="0" smtClean="0"/>
              <a:t>;</a:t>
            </a:r>
            <a:endParaRPr lang="en-US" sz="2400" dirty="0" smtClean="0">
              <a:latin typeface="Candara" pitchFamily="34" charset="0"/>
            </a:endParaRPr>
          </a:p>
          <a:p>
            <a:pPr algn="just"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ndara" pitchFamily="34" charset="0"/>
              </a:rPr>
              <a:t>His Domestic Policy</a:t>
            </a:r>
          </a:p>
          <a:p>
            <a:pPr marL="457200" indent="-457200" algn="just">
              <a:buAutoNum type="arabicPeriod"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ndara" pitchFamily="34" charset="0"/>
              </a:rPr>
              <a:t>r</a:t>
            </a:r>
            <a:r>
              <a:rPr lang="en-US" sz="2400" dirty="0" smtClean="0"/>
              <a:t>estored order to the province's judicial system</a:t>
            </a:r>
          </a:p>
          <a:p>
            <a:pPr marL="457200" indent="-457200" algn="just">
              <a:buAutoNum type="arabicPeriod"/>
            </a:pPr>
            <a:r>
              <a:rPr lang="en-US" sz="2400" dirty="0" smtClean="0"/>
              <a:t>abolished the pension that Lord Clive had paid to the </a:t>
            </a:r>
            <a:r>
              <a:rPr lang="en-US" sz="2400" dirty="0" err="1" smtClean="0"/>
              <a:t>Mughul</a:t>
            </a:r>
            <a:endParaRPr lang="en-US" sz="2400" dirty="0" smtClean="0"/>
          </a:p>
          <a:p>
            <a:pPr marL="457200" indent="-457200" algn="just">
              <a:buAutoNum type="arabicPeriod"/>
            </a:pPr>
            <a:r>
              <a:rPr lang="en-US" sz="2400" dirty="0" smtClean="0"/>
              <a:t>Created a new, more efficient procedure for collecting the land revenues, a major source of the company's financial solvency.</a:t>
            </a:r>
          </a:p>
          <a:p>
            <a:pPr marL="457200" indent="-457200" algn="just">
              <a:buAutoNum type="arabicPeriod"/>
            </a:pPr>
            <a:r>
              <a:rPr lang="en-US" sz="2400" dirty="0" smtClean="0"/>
              <a:t>The English collectors, being inexperienced and extortionate, were removed and replaced with native officers of proven knowledge and ability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Candar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0198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400" dirty="0" smtClean="0">
                <a:latin typeface="Candara" pitchFamily="34" charset="0"/>
              </a:rPr>
              <a:t>5. Hastings launched military expeditions to defeat the </a:t>
            </a:r>
            <a:r>
              <a:rPr lang="en-US" sz="2400" dirty="0" err="1" smtClean="0">
                <a:latin typeface="Candara" pitchFamily="34" charset="0"/>
              </a:rPr>
              <a:t>Mahrattas</a:t>
            </a:r>
            <a:r>
              <a:rPr lang="en-US" sz="2400" dirty="0" smtClean="0">
                <a:latin typeface="Candara" pitchFamily="34" charset="0"/>
              </a:rPr>
              <a:t> conspiracy that threatened Britain's imperial governance</a:t>
            </a:r>
          </a:p>
          <a:p>
            <a:pPr algn="just">
              <a:buNone/>
            </a:pPr>
            <a:r>
              <a:rPr lang="en-US" sz="2400" dirty="0" smtClean="0">
                <a:latin typeface="Candara" pitchFamily="34" charset="0"/>
              </a:rPr>
              <a:t>6. On his own authority, Hastings removed the incompetent governor of Madras and replaced him with the veteran militarist Sir Eyre </a:t>
            </a:r>
            <a:r>
              <a:rPr lang="en-US" sz="2400" dirty="0" err="1" smtClean="0">
                <a:latin typeface="Candara" pitchFamily="34" charset="0"/>
              </a:rPr>
              <a:t>Coote</a:t>
            </a:r>
            <a:r>
              <a:rPr lang="en-US" sz="2400" dirty="0" smtClean="0">
                <a:latin typeface="Candara" pitchFamily="34" charset="0"/>
              </a:rPr>
              <a:t>, who defeated Ali's forces at Porto Novo</a:t>
            </a:r>
          </a:p>
          <a:p>
            <a:pPr algn="just">
              <a:buNone/>
            </a:pPr>
            <a:r>
              <a:rPr lang="en-US" sz="2400" dirty="0" smtClean="0">
                <a:solidFill>
                  <a:srgbClr val="C00000"/>
                </a:solidFill>
                <a:latin typeface="Candara" pitchFamily="34" charset="0"/>
              </a:rPr>
              <a:t>Hastings Impeachment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Candara" pitchFamily="34" charset="0"/>
              </a:rPr>
              <a:t>He was impeached for crimes and misdemeanors during his time in India especially for the alleged judicial killing of Maharaja Nandakumar.</a:t>
            </a:r>
            <a:endParaRPr lang="en-US" sz="2400" dirty="0" smtClean="0">
              <a:solidFill>
                <a:srgbClr val="C00000"/>
              </a:solidFill>
              <a:latin typeface="Candara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Candara" pitchFamily="34" charset="0"/>
              </a:rPr>
              <a:t>Hastings resigned his office in December 1784 and returned to England on 13 June the following year</a:t>
            </a:r>
            <a:endParaRPr lang="en-US" sz="2400" dirty="0" smtClean="0">
              <a:solidFill>
                <a:srgbClr val="C00000"/>
              </a:solidFill>
              <a:latin typeface="Candara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Candara" pitchFamily="34" charset="0"/>
              </a:rPr>
              <a:t>In 1787 he faced impeachment charges initiated by Edmund Burke</a:t>
            </a:r>
          </a:p>
          <a:p>
            <a:pPr algn="just">
              <a:buNone/>
            </a:pPr>
            <a:endParaRPr lang="en-US" sz="2400" dirty="0">
              <a:solidFill>
                <a:srgbClr val="C00000"/>
              </a:solidFill>
              <a:latin typeface="Candar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Candara" pitchFamily="34" charset="0"/>
              </a:rPr>
              <a:t>The lengthy trial, beginning in 1788 and lasting until 1795, ended in Hastings's acquittal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Candara" pitchFamily="34" charset="0"/>
              </a:rPr>
              <a:t>He received a doctorate of civil law from Oxford in 1813, and died, a rural recluse, on 22 August 1818.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chemeClr val="accent2"/>
                </a:solidFill>
                <a:latin typeface="Candara" pitchFamily="34" charset="0"/>
              </a:rPr>
              <a:t>Lord Cornwallis</a:t>
            </a:r>
            <a:endParaRPr lang="en-US" sz="3600" dirty="0">
              <a:solidFill>
                <a:schemeClr val="accent2"/>
              </a:solidFill>
              <a:latin typeface="Candar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r>
              <a:rPr lang="en-US" dirty="0" smtClean="0"/>
              <a:t>British governor-general of India (1786–93, 1805)</a:t>
            </a:r>
          </a:p>
          <a:p>
            <a:r>
              <a:rPr lang="en-US" dirty="0" smtClean="0"/>
              <a:t>He brought about a series of legal and administrative reforms in India, notably the </a:t>
            </a:r>
            <a:r>
              <a:rPr lang="en-US" dirty="0" smtClean="0">
                <a:hlinkClick r:id="rId2"/>
              </a:rPr>
              <a:t>Cornwallis Code</a:t>
            </a:r>
            <a:r>
              <a:rPr lang="en-US" dirty="0" smtClean="0"/>
              <a:t> (1793)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3124200"/>
            <a:ext cx="2794000" cy="340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305800" cy="6019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Cornwallis Code:</a:t>
            </a:r>
          </a:p>
          <a:p>
            <a:pPr>
              <a:buNone/>
            </a:pPr>
            <a:r>
              <a:rPr lang="en-US" dirty="0" smtClean="0">
                <a:latin typeface="Candara" pitchFamily="34" charset="0"/>
              </a:rPr>
              <a:t>The </a:t>
            </a:r>
            <a:r>
              <a:rPr lang="en-US" b="1" dirty="0" smtClean="0">
                <a:latin typeface="Candara" pitchFamily="34" charset="0"/>
              </a:rPr>
              <a:t>Cornwallis Code</a:t>
            </a:r>
            <a:r>
              <a:rPr lang="en-US" dirty="0" smtClean="0">
                <a:latin typeface="Candara" pitchFamily="34" charset="0"/>
              </a:rPr>
              <a:t> is a body of legislation enacted in 1793 by the East India Company to improve the governance of its territories in India.</a:t>
            </a:r>
          </a:p>
          <a:p>
            <a:pPr>
              <a:buNone/>
            </a:pPr>
            <a:r>
              <a:rPr lang="en-US" dirty="0" smtClean="0"/>
              <a:t>	The code contained significant provisions-Governing, Policing and judicial and civil administration</a:t>
            </a:r>
            <a:endParaRPr lang="en-US" dirty="0" smtClean="0">
              <a:solidFill>
                <a:srgbClr val="00B0F0"/>
              </a:solidFill>
              <a:latin typeface="Candara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Candara" pitchFamily="34" charset="0"/>
              </a:rPr>
              <a:t>By paying civil servants adequately while forbidding them to engage in private business,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Candara" pitchFamily="34" charset="0"/>
              </a:rPr>
              <a:t>He established a tradition of law-abiding, incorruptible British rule in India.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Candara" pitchFamily="34" charset="0"/>
              </a:rPr>
              <a:t>Cornwallis sought to change the corrupt practice of English officers, first by refusing to engage in such dealing himself, and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Candara" pitchFamily="34" charset="0"/>
              </a:rPr>
              <a:t>second, by securing pay increases for the company's functionaries while denying them their personal trading privileges</a:t>
            </a:r>
            <a:endParaRPr lang="en-US" dirty="0">
              <a:latin typeface="Candara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19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Judicial Reforms</a:t>
            </a:r>
          </a:p>
          <a:p>
            <a:pPr marL="514350" indent="-514350" algn="just">
              <a:buAutoNum type="arabicPlain"/>
            </a:pPr>
            <a:r>
              <a:rPr lang="en-US" sz="2800" dirty="0" smtClean="0">
                <a:latin typeface="Candara" pitchFamily="34" charset="0"/>
              </a:rPr>
              <a:t>In 1790 the company took over the administration of justice from the </a:t>
            </a:r>
            <a:r>
              <a:rPr lang="en-US" sz="2800" dirty="0" err="1" smtClean="0">
                <a:latin typeface="Candara" pitchFamily="34" charset="0"/>
              </a:rPr>
              <a:t>nawab</a:t>
            </a:r>
            <a:r>
              <a:rPr lang="en-US" sz="2800" dirty="0" smtClean="0">
                <a:latin typeface="Candara" pitchFamily="34" charset="0"/>
              </a:rPr>
              <a:t>, and Cornwallis introduced a system of circuit courts with a superior court that met in </a:t>
            </a:r>
            <a:r>
              <a:rPr lang="en-US" sz="2800" dirty="0" smtClean="0">
                <a:latin typeface="Candara" pitchFamily="34" charset="0"/>
                <a:hlinkClick r:id="rId2" tooltip="Kolkata"/>
              </a:rPr>
              <a:t>Calcutta</a:t>
            </a:r>
            <a:r>
              <a:rPr lang="en-US" sz="2800" dirty="0" smtClean="0">
                <a:latin typeface="Candara" pitchFamily="34" charset="0"/>
              </a:rPr>
              <a:t> and had the power of review over circuit court decisions.</a:t>
            </a:r>
            <a:endParaRPr lang="en-US" sz="2800" baseline="30000" dirty="0" smtClean="0">
              <a:latin typeface="Candara" pitchFamily="34" charset="0"/>
            </a:endParaRPr>
          </a:p>
          <a:p>
            <a:pPr marL="514350" indent="-514350" algn="just">
              <a:buAutoNum type="arabicPlain"/>
            </a:pPr>
            <a:r>
              <a:rPr lang="en-US" sz="2800" dirty="0" smtClean="0">
                <a:latin typeface="Candara" pitchFamily="34" charset="0"/>
              </a:rPr>
              <a:t>Judges were drawn from the company's European employees. These reforms also included changes to the penal codes to begin harmonizing the different codes then in use.</a:t>
            </a:r>
            <a:endParaRPr lang="en-US" sz="2800" dirty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C00000"/>
                </a:solidFill>
                <a:latin typeface="Century Gothic" pitchFamily="34" charset="0"/>
              </a:rPr>
              <a:t>Permanent settlement</a:t>
            </a:r>
            <a:endParaRPr lang="en-US" sz="3600" dirty="0">
              <a:solidFill>
                <a:srgbClr val="C00000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912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dirty="0" smtClean="0">
                <a:latin typeface="Goudy Old Style" pitchFamily="18" charset="0"/>
              </a:rPr>
              <a:t>The </a:t>
            </a:r>
            <a:r>
              <a:rPr lang="en-US" sz="2400" b="1" dirty="0" smtClean="0">
                <a:latin typeface="Goudy Old Style" pitchFamily="18" charset="0"/>
              </a:rPr>
              <a:t>Permanent Settlement</a:t>
            </a:r>
            <a:r>
              <a:rPr lang="en-US" sz="2400" dirty="0" smtClean="0">
                <a:latin typeface="Goudy Old Style" pitchFamily="18" charset="0"/>
              </a:rPr>
              <a:t> — also known as the </a:t>
            </a:r>
            <a:r>
              <a:rPr lang="en-US" sz="2400" b="1" dirty="0" smtClean="0">
                <a:latin typeface="Goudy Old Style" pitchFamily="18" charset="0"/>
              </a:rPr>
              <a:t>Permanent Settlement of Bengal</a:t>
            </a:r>
            <a:r>
              <a:rPr lang="en-US" sz="2400" dirty="0" smtClean="0">
                <a:latin typeface="Goudy Old Style" pitchFamily="18" charset="0"/>
              </a:rPr>
              <a:t>— was an agreement between the East India Company and Bengali landlords to fix revenues to be raised from land</a:t>
            </a:r>
          </a:p>
          <a:p>
            <a:pPr algn="just"/>
            <a:r>
              <a:rPr lang="en-US" sz="2400" dirty="0" smtClean="0">
                <a:latin typeface="Goudy Old Style" pitchFamily="18" charset="0"/>
              </a:rPr>
              <a:t>In 1785 the Court of Directors permitted Cornwallis to implement a settlement with the </a:t>
            </a:r>
            <a:r>
              <a:rPr lang="en-US" sz="2400" dirty="0" err="1" smtClean="0">
                <a:latin typeface="Goudy Old Style" pitchFamily="18" charset="0"/>
              </a:rPr>
              <a:t>Zamindars</a:t>
            </a:r>
            <a:r>
              <a:rPr lang="en-US" sz="2400" dirty="0" smtClean="0">
                <a:latin typeface="Goudy Old Style" pitchFamily="18" charset="0"/>
              </a:rPr>
              <a:t>, at first for ten years and to be made permanent if it proved satisfactory. But in 1787 and in 1788 annual settlements were made.</a:t>
            </a:r>
          </a:p>
          <a:p>
            <a:pPr algn="just">
              <a:buNone/>
            </a:pPr>
            <a:r>
              <a:rPr lang="en-US" sz="2400" b="1" dirty="0" smtClean="0">
                <a:latin typeface="Goudy Old Style" pitchFamily="18" charset="0"/>
              </a:rPr>
              <a:t>Provision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Goudy Old Style" pitchFamily="18" charset="0"/>
              </a:rPr>
              <a:t>In 1789 Cornwallis prepared rules for a Decennial settlement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err="1" smtClean="0">
                <a:latin typeface="Goudy Old Style" pitchFamily="18" charset="0"/>
              </a:rPr>
              <a:t>Zamindars</a:t>
            </a:r>
            <a:r>
              <a:rPr lang="en-US" sz="2400" dirty="0" smtClean="0">
                <a:latin typeface="Goudy Old Style" pitchFamily="18" charset="0"/>
              </a:rPr>
              <a:t> were </a:t>
            </a:r>
            <a:r>
              <a:rPr lang="en-US" sz="2400" dirty="0" err="1" smtClean="0">
                <a:latin typeface="Goudy Old Style" pitchFamily="18" charset="0"/>
              </a:rPr>
              <a:t>recognised</a:t>
            </a:r>
            <a:r>
              <a:rPr lang="en-US" sz="2400" dirty="0" smtClean="0">
                <a:latin typeface="Goudy Old Style" pitchFamily="18" charset="0"/>
              </a:rPr>
              <a:t> as the permanent owners of the land.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Goudy Old Style" pitchFamily="18" charset="0"/>
              </a:rPr>
              <a:t>They were given instruction to pay 89% of the annual revenue to the state and were permitted to enjoy 11% of the revenue as their share</a:t>
            </a:r>
            <a:endParaRPr lang="en-US" sz="2400" b="1" dirty="0">
              <a:latin typeface="Goudy Old Style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1142</Words>
  <Application>Microsoft Office PowerPoint</Application>
  <PresentationFormat>On-screen Show (4:3)</PresentationFormat>
  <Paragraphs>106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Warren Hastings</vt:lpstr>
      <vt:lpstr>Slide 2</vt:lpstr>
      <vt:lpstr>Slide 3</vt:lpstr>
      <vt:lpstr>Slide 4</vt:lpstr>
      <vt:lpstr>Slide 5</vt:lpstr>
      <vt:lpstr>Lord Cornwallis</vt:lpstr>
      <vt:lpstr>Slide 7</vt:lpstr>
      <vt:lpstr>Slide 8</vt:lpstr>
      <vt:lpstr>Permanent settlement</vt:lpstr>
      <vt:lpstr>Slide 10</vt:lpstr>
      <vt:lpstr>    Lord Wellesley     1798 to 1805</vt:lpstr>
      <vt:lpstr>Slide 12</vt:lpstr>
      <vt:lpstr>Slide 13</vt:lpstr>
      <vt:lpstr>Slide 14</vt:lpstr>
      <vt:lpstr>Slide 15</vt:lpstr>
      <vt:lpstr>Timeline of British-Indian subsidiary alliances</vt:lpstr>
      <vt:lpstr>Slide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Warren Hastings</dc:title>
  <dc:creator/>
  <cp:lastModifiedBy>sjc</cp:lastModifiedBy>
  <cp:revision>28</cp:revision>
  <dcterms:created xsi:type="dcterms:W3CDTF">2006-08-16T00:00:00Z</dcterms:created>
  <dcterms:modified xsi:type="dcterms:W3CDTF">2015-07-27T11:17:29Z</dcterms:modified>
</cp:coreProperties>
</file>